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9" r:id="rId3"/>
    <p:sldId id="260" r:id="rId4"/>
    <p:sldId id="257" r:id="rId5"/>
    <p:sldId id="261" r:id="rId6"/>
    <p:sldId id="258" r:id="rId7"/>
    <p:sldId id="277"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365"/>
    <p:restoredTop sz="94618"/>
  </p:normalViewPr>
  <p:slideViewPr>
    <p:cSldViewPr snapToGrid="0" snapToObjects="1">
      <p:cViewPr varScale="1">
        <p:scale>
          <a:sx n="93" d="100"/>
          <a:sy n="93" d="100"/>
        </p:scale>
        <p:origin x="352"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5/24/22</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5/24/22</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5/24/22</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5/24/22</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5/24/22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5/24/22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5/24/22</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5/24/22</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5/24/22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5/24/22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5/24/22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5/24/22</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courts.alaska.gov/shc/index.ht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Break In case of emergency</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8109910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your assets</a:t>
            </a:r>
            <a:endParaRPr lang="en-US" dirty="0"/>
          </a:p>
        </p:txBody>
      </p:sp>
      <p:sp>
        <p:nvSpPr>
          <p:cNvPr id="3" name="Content Placeholder 2"/>
          <p:cNvSpPr>
            <a:spLocks noGrp="1"/>
          </p:cNvSpPr>
          <p:nvPr>
            <p:ph idx="1"/>
          </p:nvPr>
        </p:nvSpPr>
        <p:spPr/>
        <p:txBody>
          <a:bodyPr>
            <a:normAutofit/>
          </a:bodyPr>
          <a:lstStyle/>
          <a:p>
            <a:r>
              <a:rPr lang="en-US" dirty="0"/>
              <a:t>Annuities</a:t>
            </a:r>
          </a:p>
          <a:p>
            <a:r>
              <a:rPr lang="en-US" dirty="0"/>
              <a:t>Bank accounts</a:t>
            </a:r>
          </a:p>
          <a:p>
            <a:r>
              <a:rPr lang="en-US" dirty="0"/>
              <a:t>Benefits, such as social security, veterans or employer benefits</a:t>
            </a:r>
          </a:p>
          <a:p>
            <a:r>
              <a:rPr lang="en-US" dirty="0"/>
              <a:t>Boats, airplanes, ATVs and </a:t>
            </a:r>
            <a:r>
              <a:rPr lang="en-US" dirty="0" err="1"/>
              <a:t>snowmachines</a:t>
            </a:r>
            <a:endParaRPr lang="en-US" dirty="0"/>
          </a:p>
          <a:p>
            <a:r>
              <a:rPr lang="en-US" dirty="0"/>
              <a:t>Cash</a:t>
            </a:r>
          </a:p>
          <a:p>
            <a:r>
              <a:rPr lang="en-US" dirty="0"/>
              <a:t>Investment accounts</a:t>
            </a:r>
          </a:p>
          <a:p>
            <a:r>
              <a:rPr lang="en-US" dirty="0"/>
              <a:t>Life insurance policies</a:t>
            </a:r>
          </a:p>
          <a:p>
            <a:endParaRPr lang="en-US" dirty="0"/>
          </a:p>
        </p:txBody>
      </p:sp>
    </p:spTree>
    <p:extLst>
      <p:ext uri="{BB962C8B-B14F-4D97-AF65-F5344CB8AC3E}">
        <p14:creationId xmlns:p14="http://schemas.microsoft.com/office/powerpoint/2010/main" val="1267843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your assets continued</a:t>
            </a:r>
            <a:endParaRPr lang="en-US" dirty="0"/>
          </a:p>
        </p:txBody>
      </p:sp>
      <p:sp>
        <p:nvSpPr>
          <p:cNvPr id="3" name="Content Placeholder 2"/>
          <p:cNvSpPr>
            <a:spLocks noGrp="1"/>
          </p:cNvSpPr>
          <p:nvPr>
            <p:ph idx="1"/>
          </p:nvPr>
        </p:nvSpPr>
        <p:spPr/>
        <p:txBody>
          <a:bodyPr/>
          <a:lstStyle/>
          <a:p>
            <a:r>
              <a:rPr lang="en-US" dirty="0"/>
              <a:t>Safe deposit boxes</a:t>
            </a:r>
          </a:p>
          <a:p>
            <a:r>
              <a:rPr lang="en-US" dirty="0"/>
              <a:t>Stocks and bonds</a:t>
            </a:r>
          </a:p>
          <a:p>
            <a:r>
              <a:rPr lang="en-US" dirty="0"/>
              <a:t>Real property</a:t>
            </a:r>
          </a:p>
          <a:p>
            <a:r>
              <a:rPr lang="en-US" dirty="0"/>
              <a:t>Retirement accounts and pension plans</a:t>
            </a:r>
          </a:p>
          <a:p>
            <a:r>
              <a:rPr lang="en-US" dirty="0"/>
              <a:t>Valuable personal property such as firearms, artwork, jewelry, tools and equipment</a:t>
            </a:r>
          </a:p>
          <a:p>
            <a:r>
              <a:rPr lang="en-US" dirty="0"/>
              <a:t>Vehicles and trailers</a:t>
            </a:r>
          </a:p>
          <a:p>
            <a:r>
              <a:rPr lang="en-US" dirty="0"/>
              <a:t>Any other property of </a:t>
            </a:r>
            <a:r>
              <a:rPr lang="en-US" dirty="0" smtClean="0"/>
              <a:t>value</a:t>
            </a:r>
            <a:endParaRPr lang="en-US" dirty="0"/>
          </a:p>
        </p:txBody>
      </p:sp>
    </p:spTree>
    <p:extLst>
      <p:ext uri="{BB962C8B-B14F-4D97-AF65-F5344CB8AC3E}">
        <p14:creationId xmlns:p14="http://schemas.microsoft.com/office/powerpoint/2010/main" val="5603220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Property </a:t>
            </a:r>
            <a:endParaRPr lang="en-US" dirty="0"/>
          </a:p>
        </p:txBody>
      </p:sp>
      <p:sp>
        <p:nvSpPr>
          <p:cNvPr id="3" name="Content Placeholder 2"/>
          <p:cNvSpPr>
            <a:spLocks noGrp="1"/>
          </p:cNvSpPr>
          <p:nvPr>
            <p:ph idx="1"/>
          </p:nvPr>
        </p:nvSpPr>
        <p:spPr/>
        <p:txBody>
          <a:bodyPr/>
          <a:lstStyle/>
          <a:p>
            <a:r>
              <a:rPr lang="en-US" b="1" dirty="0"/>
              <a:t>For each item of property, you should also list the following (if appropriate):</a:t>
            </a:r>
          </a:p>
          <a:p>
            <a:r>
              <a:rPr lang="en-US" dirty="0"/>
              <a:t>The date on which you bought the property</a:t>
            </a:r>
          </a:p>
          <a:p>
            <a:r>
              <a:rPr lang="en-US" dirty="0"/>
              <a:t>The amount you paid for the property</a:t>
            </a:r>
          </a:p>
          <a:p>
            <a:r>
              <a:rPr lang="en-US" dirty="0"/>
              <a:t>How you hold title and whether you have named a beneficiary to receive the property when you die</a:t>
            </a:r>
          </a:p>
          <a:p>
            <a:r>
              <a:rPr lang="en-US" dirty="0"/>
              <a:t>The amount of any debt against the property</a:t>
            </a:r>
          </a:p>
          <a:p>
            <a:r>
              <a:rPr lang="en-US" dirty="0"/>
              <a:t>Any policies of insurance that cover the property</a:t>
            </a:r>
          </a:p>
          <a:p>
            <a:r>
              <a:rPr lang="en-US" dirty="0"/>
              <a:t>Any other useful information</a:t>
            </a:r>
          </a:p>
          <a:p>
            <a:endParaRPr lang="en-US" dirty="0"/>
          </a:p>
        </p:txBody>
      </p:sp>
    </p:spTree>
    <p:extLst>
      <p:ext uri="{BB962C8B-B14F-4D97-AF65-F5344CB8AC3E}">
        <p14:creationId xmlns:p14="http://schemas.microsoft.com/office/powerpoint/2010/main" val="265248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Property continued</a:t>
            </a:r>
            <a:endParaRPr lang="en-US" dirty="0"/>
          </a:p>
        </p:txBody>
      </p:sp>
      <p:sp>
        <p:nvSpPr>
          <p:cNvPr id="3" name="Content Placeholder 2"/>
          <p:cNvSpPr>
            <a:spLocks noGrp="1"/>
          </p:cNvSpPr>
          <p:nvPr>
            <p:ph idx="1"/>
          </p:nvPr>
        </p:nvSpPr>
        <p:spPr/>
        <p:txBody>
          <a:bodyPr/>
          <a:lstStyle/>
          <a:p>
            <a:r>
              <a:rPr lang="en-US" b="1" dirty="0"/>
              <a:t>Your debts, loans and liens, including:</a:t>
            </a:r>
          </a:p>
          <a:p>
            <a:r>
              <a:rPr lang="en-US" dirty="0"/>
              <a:t>The type of debt</a:t>
            </a:r>
          </a:p>
          <a:p>
            <a:r>
              <a:rPr lang="en-US" dirty="0"/>
              <a:t>The name of the person or company to whom or to which you owe the debt</a:t>
            </a:r>
          </a:p>
          <a:p>
            <a:r>
              <a:rPr lang="en-US" dirty="0"/>
              <a:t>The original amount and date of the debt</a:t>
            </a:r>
          </a:p>
          <a:p>
            <a:r>
              <a:rPr lang="en-US" dirty="0"/>
              <a:t>Your payment schedule</a:t>
            </a:r>
          </a:p>
          <a:p>
            <a:r>
              <a:rPr lang="en-US" dirty="0"/>
              <a:t>The current amount of your debt</a:t>
            </a:r>
          </a:p>
          <a:p>
            <a:r>
              <a:rPr lang="en-US" dirty="0"/>
              <a:t>Any documents relating to your debt</a:t>
            </a:r>
          </a:p>
          <a:p>
            <a:endParaRPr lang="en-US" dirty="0"/>
          </a:p>
        </p:txBody>
      </p:sp>
    </p:spTree>
    <p:extLst>
      <p:ext uri="{BB962C8B-B14F-4D97-AF65-F5344CB8AC3E}">
        <p14:creationId xmlns:p14="http://schemas.microsoft.com/office/powerpoint/2010/main" val="6859279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Property locations</a:t>
            </a:r>
            <a:endParaRPr lang="en-US" dirty="0"/>
          </a:p>
        </p:txBody>
      </p:sp>
      <p:sp>
        <p:nvSpPr>
          <p:cNvPr id="3" name="Content Placeholder 2"/>
          <p:cNvSpPr>
            <a:spLocks noGrp="1"/>
          </p:cNvSpPr>
          <p:nvPr>
            <p:ph idx="1"/>
          </p:nvPr>
        </p:nvSpPr>
        <p:spPr/>
        <p:txBody>
          <a:bodyPr>
            <a:normAutofit lnSpcReduction="10000"/>
          </a:bodyPr>
          <a:lstStyle/>
          <a:p>
            <a:r>
              <a:rPr lang="en-US" dirty="0"/>
              <a:t>Copies of tax returns</a:t>
            </a:r>
          </a:p>
          <a:p>
            <a:r>
              <a:rPr lang="en-US" dirty="0" smtClean="0"/>
              <a:t>Deeds to real property</a:t>
            </a:r>
            <a:r>
              <a:rPr lang="en-US" dirty="0"/>
              <a:t> </a:t>
            </a:r>
          </a:p>
          <a:p>
            <a:r>
              <a:rPr lang="en-US" dirty="0"/>
              <a:t>Funeral and memorial wishes</a:t>
            </a:r>
          </a:p>
          <a:p>
            <a:r>
              <a:rPr lang="en-US" dirty="0"/>
              <a:t>Insurance policies</a:t>
            </a:r>
          </a:p>
          <a:p>
            <a:r>
              <a:rPr lang="en-US" dirty="0"/>
              <a:t>Marriage Certificate</a:t>
            </a:r>
          </a:p>
          <a:p>
            <a:r>
              <a:rPr lang="en-US" dirty="0" smtClean="0"/>
              <a:t>Mortgages, Deeds of Trust, and </a:t>
            </a:r>
            <a:r>
              <a:rPr lang="en-US" dirty="0"/>
              <a:t>other loan documents</a:t>
            </a:r>
          </a:p>
          <a:p>
            <a:r>
              <a:rPr lang="en-US" dirty="0"/>
              <a:t>Original </a:t>
            </a:r>
            <a:r>
              <a:rPr lang="en-US" dirty="0" smtClean="0"/>
              <a:t> Will or Trust </a:t>
            </a:r>
          </a:p>
          <a:p>
            <a:r>
              <a:rPr lang="en-US" dirty="0" err="1" smtClean="0"/>
              <a:t>Tanginble</a:t>
            </a:r>
            <a:r>
              <a:rPr lang="en-US" dirty="0" smtClean="0"/>
              <a:t> personal property memorandum </a:t>
            </a:r>
            <a:endParaRPr lang="en-US" dirty="0"/>
          </a:p>
          <a:p>
            <a:r>
              <a:rPr lang="en-US" dirty="0" smtClean="0"/>
              <a:t>Veterans </a:t>
            </a:r>
            <a:r>
              <a:rPr lang="en-US" dirty="0"/>
              <a:t>information</a:t>
            </a:r>
          </a:p>
          <a:p>
            <a:r>
              <a:rPr lang="en-US" dirty="0"/>
              <a:t>Any other important documents</a:t>
            </a:r>
          </a:p>
          <a:p>
            <a:endParaRPr lang="en-US" dirty="0"/>
          </a:p>
        </p:txBody>
      </p:sp>
    </p:spTree>
    <p:extLst>
      <p:ext uri="{BB962C8B-B14F-4D97-AF65-F5344CB8AC3E}">
        <p14:creationId xmlns:p14="http://schemas.microsoft.com/office/powerpoint/2010/main" val="3180928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advisors </a:t>
            </a:r>
            <a:endParaRPr lang="en-US" dirty="0"/>
          </a:p>
        </p:txBody>
      </p:sp>
      <p:sp>
        <p:nvSpPr>
          <p:cNvPr id="3" name="Content Placeholder 2"/>
          <p:cNvSpPr>
            <a:spLocks noGrp="1"/>
          </p:cNvSpPr>
          <p:nvPr>
            <p:ph idx="1"/>
          </p:nvPr>
        </p:nvSpPr>
        <p:spPr/>
        <p:txBody>
          <a:bodyPr/>
          <a:lstStyle/>
          <a:p>
            <a:r>
              <a:rPr lang="en-US" dirty="0"/>
              <a:t>Broker</a:t>
            </a:r>
          </a:p>
          <a:p>
            <a:r>
              <a:rPr lang="en-US" dirty="0"/>
              <a:t>Business lawyer</a:t>
            </a:r>
          </a:p>
          <a:p>
            <a:r>
              <a:rPr lang="en-US" dirty="0"/>
              <a:t>Certified public accountant or accounting firm</a:t>
            </a:r>
          </a:p>
          <a:p>
            <a:r>
              <a:rPr lang="en-US" dirty="0"/>
              <a:t>Estate planning lawyer</a:t>
            </a:r>
          </a:p>
          <a:p>
            <a:r>
              <a:rPr lang="en-US" dirty="0"/>
              <a:t>Financial planner</a:t>
            </a:r>
          </a:p>
          <a:p>
            <a:r>
              <a:rPr lang="en-US" dirty="0"/>
              <a:t>Life insurance agent</a:t>
            </a:r>
          </a:p>
          <a:p>
            <a:r>
              <a:rPr lang="en-US" dirty="0"/>
              <a:t>Loan officer</a:t>
            </a:r>
          </a:p>
          <a:p>
            <a:r>
              <a:rPr lang="en-US" dirty="0"/>
              <a:t>Any other professional advisor</a:t>
            </a:r>
          </a:p>
          <a:p>
            <a:endParaRPr lang="en-US" dirty="0"/>
          </a:p>
        </p:txBody>
      </p:sp>
    </p:spTree>
    <p:extLst>
      <p:ext uri="{BB962C8B-B14F-4D97-AF65-F5344CB8AC3E}">
        <p14:creationId xmlns:p14="http://schemas.microsoft.com/office/powerpoint/2010/main" val="6812596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Electronic information </a:t>
            </a:r>
            <a:endParaRPr lang="en-US" dirty="0"/>
          </a:p>
        </p:txBody>
      </p:sp>
      <p:sp>
        <p:nvSpPr>
          <p:cNvPr id="3" name="Content Placeholder 2"/>
          <p:cNvSpPr>
            <a:spLocks noGrp="1"/>
          </p:cNvSpPr>
          <p:nvPr>
            <p:ph idx="1"/>
          </p:nvPr>
        </p:nvSpPr>
        <p:spPr/>
        <p:txBody>
          <a:bodyPr/>
          <a:lstStyle/>
          <a:p>
            <a:r>
              <a:rPr lang="en-US" dirty="0"/>
              <a:t>Blog addresses</a:t>
            </a:r>
          </a:p>
          <a:p>
            <a:r>
              <a:rPr lang="en-US" dirty="0"/>
              <a:t>Cloud data storage sites</a:t>
            </a:r>
          </a:p>
          <a:p>
            <a:r>
              <a:rPr lang="en-US" dirty="0"/>
              <a:t>Email addresses</a:t>
            </a:r>
          </a:p>
          <a:p>
            <a:r>
              <a:rPr lang="en-US" dirty="0"/>
              <a:t>Passwords to computer files, internet sites and email</a:t>
            </a:r>
          </a:p>
          <a:p>
            <a:r>
              <a:rPr lang="en-US" dirty="0"/>
              <a:t>Photo sharing sites</a:t>
            </a:r>
          </a:p>
          <a:p>
            <a:r>
              <a:rPr lang="en-US" dirty="0"/>
              <a:t>Social media sites</a:t>
            </a:r>
          </a:p>
          <a:p>
            <a:r>
              <a:rPr lang="en-US" dirty="0" smtClean="0"/>
              <a:t>Utilities: heat, electric, garbage,</a:t>
            </a:r>
          </a:p>
          <a:p>
            <a:r>
              <a:rPr lang="en-US" dirty="0"/>
              <a:t>S</a:t>
            </a:r>
            <a:r>
              <a:rPr lang="en-US" dirty="0" smtClean="0"/>
              <a:t>ubscriptions (Disney, Hulu, Netflix, </a:t>
            </a:r>
            <a:r>
              <a:rPr lang="en-US" dirty="0" err="1" smtClean="0"/>
              <a:t>Britbox</a:t>
            </a:r>
            <a:r>
              <a:rPr lang="en-US" dirty="0" smtClean="0"/>
              <a:t>, </a:t>
            </a:r>
            <a:r>
              <a:rPr lang="en-US" dirty="0" err="1" smtClean="0"/>
              <a:t>Vudu</a:t>
            </a:r>
            <a:r>
              <a:rPr lang="en-US" dirty="0" smtClean="0"/>
              <a:t>, YouTube TV)</a:t>
            </a:r>
            <a:endParaRPr lang="en-US" dirty="0"/>
          </a:p>
        </p:txBody>
      </p:sp>
    </p:spTree>
    <p:extLst>
      <p:ext uri="{BB962C8B-B14F-4D97-AF65-F5344CB8AC3E}">
        <p14:creationId xmlns:p14="http://schemas.microsoft.com/office/powerpoint/2010/main" val="1549390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Funeral arrangements</a:t>
            </a:r>
            <a:endParaRPr lang="en-US" dirty="0"/>
          </a:p>
        </p:txBody>
      </p:sp>
      <p:sp>
        <p:nvSpPr>
          <p:cNvPr id="3" name="Content Placeholder 2"/>
          <p:cNvSpPr>
            <a:spLocks noGrp="1"/>
          </p:cNvSpPr>
          <p:nvPr>
            <p:ph idx="1"/>
          </p:nvPr>
        </p:nvSpPr>
        <p:spPr/>
        <p:txBody>
          <a:bodyPr>
            <a:normAutofit lnSpcReduction="10000"/>
          </a:bodyPr>
          <a:lstStyle/>
          <a:p>
            <a:r>
              <a:rPr lang="en-US" dirty="0" smtClean="0"/>
              <a:t>Consider </a:t>
            </a:r>
            <a:r>
              <a:rPr lang="en-US" dirty="0"/>
              <a:t>whether you want to be buried or cremated, what you would like to happen to your remains (for example buried at your hometown cemetery or your ashes scattered over the ocean), and what type of memorial service you would prefer. </a:t>
            </a:r>
            <a:endParaRPr lang="en-US" dirty="0" smtClean="0"/>
          </a:p>
          <a:p>
            <a:r>
              <a:rPr lang="en-US" dirty="0" smtClean="0"/>
              <a:t>Your </a:t>
            </a:r>
            <a:r>
              <a:rPr lang="en-US" dirty="0"/>
              <a:t>wishes can be as simple or as detailed as you choose. </a:t>
            </a:r>
            <a:endParaRPr lang="en-US" dirty="0" smtClean="0"/>
          </a:p>
          <a:p>
            <a:r>
              <a:rPr lang="en-US" dirty="0" smtClean="0"/>
              <a:t>The </a:t>
            </a:r>
            <a:r>
              <a:rPr lang="en-US" dirty="0"/>
              <a:t>more you explain what is important to you, the more likely it is that family members will follow your wishes at your death. You should tell your family members about your preferences or include a written statement along with </a:t>
            </a:r>
            <a:r>
              <a:rPr lang="en-US" dirty="0" smtClean="0"/>
              <a:t>your</a:t>
            </a:r>
            <a:r>
              <a:rPr lang="en-US" dirty="0"/>
              <a:t> </a:t>
            </a:r>
            <a:r>
              <a:rPr lang="en-US" dirty="0" smtClean="0"/>
              <a:t>will or </a:t>
            </a:r>
            <a:r>
              <a:rPr lang="en-US" dirty="0"/>
              <a:t>other important papers describing your wishes. </a:t>
            </a:r>
            <a:endParaRPr lang="en-US" dirty="0" smtClean="0"/>
          </a:p>
          <a:p>
            <a:r>
              <a:rPr lang="en-US" dirty="0" smtClean="0"/>
              <a:t>If </a:t>
            </a:r>
            <a:r>
              <a:rPr lang="en-US" dirty="0"/>
              <a:t>you have no preference, it is also important for your family members to know this so that they can do what is easiest and most economical under the circumstances.</a:t>
            </a:r>
          </a:p>
        </p:txBody>
      </p:sp>
    </p:spTree>
    <p:extLst>
      <p:ext uri="{BB962C8B-B14F-4D97-AF65-F5344CB8AC3E}">
        <p14:creationId xmlns:p14="http://schemas.microsoft.com/office/powerpoint/2010/main" val="19822817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Safeguard your documents</a:t>
            </a:r>
            <a:endParaRPr lang="en-US" dirty="0"/>
          </a:p>
        </p:txBody>
      </p:sp>
      <p:sp>
        <p:nvSpPr>
          <p:cNvPr id="3" name="Content Placeholder 2"/>
          <p:cNvSpPr>
            <a:spLocks noGrp="1"/>
          </p:cNvSpPr>
          <p:nvPr>
            <p:ph idx="1"/>
          </p:nvPr>
        </p:nvSpPr>
        <p:spPr/>
        <p:txBody>
          <a:bodyPr>
            <a:normAutofit lnSpcReduction="10000"/>
          </a:bodyPr>
          <a:lstStyle/>
          <a:p>
            <a:r>
              <a:rPr lang="en-US" dirty="0"/>
              <a:t>It is important to safeguard your important documents, especially your original </a:t>
            </a:r>
            <a:r>
              <a:rPr lang="en-US" dirty="0" smtClean="0"/>
              <a:t> will. </a:t>
            </a:r>
            <a:r>
              <a:rPr lang="en-US" dirty="0"/>
              <a:t>If you lose your Will, </a:t>
            </a:r>
            <a:r>
              <a:rPr lang="en-US" dirty="0" smtClean="0"/>
              <a:t>your personal representative might </a:t>
            </a:r>
            <a:r>
              <a:rPr lang="en-US" dirty="0"/>
              <a:t>not be able to probate a copy. In that case, your property will pass as if you had never even made a Will.</a:t>
            </a:r>
          </a:p>
          <a:p>
            <a:r>
              <a:rPr lang="en-US" dirty="0" smtClean="0"/>
              <a:t>Deposit </a:t>
            </a:r>
            <a:r>
              <a:rPr lang="en-US" dirty="0"/>
              <a:t>it with the court for safekeeping. While you are alive, the Will is kept confidential and can only be released to you or to another person if you give permission in writing.</a:t>
            </a:r>
          </a:p>
          <a:p>
            <a:r>
              <a:rPr lang="en-US" dirty="0"/>
              <a:t>Keep it with your lawyer if he or she offers a vault service for storing documents.</a:t>
            </a:r>
          </a:p>
          <a:p>
            <a:r>
              <a:rPr lang="en-US" dirty="0"/>
              <a:t>Keep it in a fireproof safe at home.</a:t>
            </a:r>
          </a:p>
          <a:p>
            <a:r>
              <a:rPr lang="en-US" dirty="0"/>
              <a:t>Keep it in a plastic bag in your freezer (for fire protection) if you do not have a fireproof safe.</a:t>
            </a:r>
          </a:p>
          <a:p>
            <a:endParaRPr lang="en-US" dirty="0"/>
          </a:p>
        </p:txBody>
      </p:sp>
    </p:spTree>
    <p:extLst>
      <p:ext uri="{BB962C8B-B14F-4D97-AF65-F5344CB8AC3E}">
        <p14:creationId xmlns:p14="http://schemas.microsoft.com/office/powerpoint/2010/main" val="12745447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Safeguard your documents</a:t>
            </a:r>
            <a:endParaRPr lang="en-US" dirty="0"/>
          </a:p>
        </p:txBody>
      </p:sp>
      <p:sp>
        <p:nvSpPr>
          <p:cNvPr id="3" name="Content Placeholder 2"/>
          <p:cNvSpPr>
            <a:spLocks noGrp="1"/>
          </p:cNvSpPr>
          <p:nvPr>
            <p:ph idx="1"/>
          </p:nvPr>
        </p:nvSpPr>
        <p:spPr/>
        <p:txBody>
          <a:bodyPr/>
          <a:lstStyle/>
          <a:p>
            <a:r>
              <a:rPr lang="en-US" dirty="0"/>
              <a:t>You should keep other documents in a safe location that can be easily found at your death. </a:t>
            </a:r>
            <a:endParaRPr lang="en-US" dirty="0" smtClean="0"/>
          </a:p>
          <a:p>
            <a:r>
              <a:rPr lang="en-US" dirty="0" smtClean="0"/>
              <a:t>You </a:t>
            </a:r>
            <a:r>
              <a:rPr lang="en-US" dirty="0"/>
              <a:t>should never store your Will or any document relating to funeral wishes in a safe deposit box because a court order will be needed to drill the box open </a:t>
            </a:r>
            <a:r>
              <a:rPr lang="en-US" dirty="0" smtClean="0"/>
              <a:t>before probate</a:t>
            </a:r>
            <a:r>
              <a:rPr lang="en-US" dirty="0"/>
              <a:t> if no one has joint access to the box at the time of your death</a:t>
            </a:r>
          </a:p>
        </p:txBody>
      </p:sp>
    </p:spTree>
    <p:extLst>
      <p:ext uri="{BB962C8B-B14F-4D97-AF65-F5344CB8AC3E}">
        <p14:creationId xmlns:p14="http://schemas.microsoft.com/office/powerpoint/2010/main" val="444876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1051" y="764373"/>
            <a:ext cx="9625149" cy="1293028"/>
          </a:xfrm>
        </p:spPr>
        <p:txBody>
          <a:bodyPr/>
          <a:lstStyle/>
          <a:p>
            <a:r>
              <a:rPr lang="en-US" dirty="0" smtClean="0"/>
              <a:t>Top 10 Reasons not to have an estate plan </a:t>
            </a:r>
            <a:endParaRPr lang="en-US" dirty="0"/>
          </a:p>
        </p:txBody>
      </p:sp>
      <p:sp>
        <p:nvSpPr>
          <p:cNvPr id="3" name="Content Placeholder 2"/>
          <p:cNvSpPr>
            <a:spLocks noGrp="1"/>
          </p:cNvSpPr>
          <p:nvPr>
            <p:ph idx="1"/>
          </p:nvPr>
        </p:nvSpPr>
        <p:spPr/>
        <p:txBody>
          <a:bodyPr/>
          <a:lstStyle/>
          <a:p>
            <a:r>
              <a:rPr lang="en-US" dirty="0" smtClean="0"/>
              <a:t>1. My spouse doesn’t need any direction  or help if anything happens. He or she can figure it out. </a:t>
            </a:r>
          </a:p>
          <a:p>
            <a:r>
              <a:rPr lang="en-US" dirty="0" smtClean="0"/>
              <a:t>2. I plan on living forever.</a:t>
            </a:r>
          </a:p>
          <a:p>
            <a:r>
              <a:rPr lang="en-US" dirty="0" smtClean="0"/>
              <a:t>3. I don’t have assets, just a house and some investments </a:t>
            </a:r>
          </a:p>
          <a:p>
            <a:r>
              <a:rPr lang="en-US" dirty="0" smtClean="0"/>
              <a:t>4. I delight in thinking that my heirs will fight over my jewelry </a:t>
            </a:r>
          </a:p>
          <a:p>
            <a:r>
              <a:rPr lang="en-US" dirty="0" smtClean="0"/>
              <a:t>5. I feel much more comfortable letting a judge decide who gets my things</a:t>
            </a:r>
          </a:p>
          <a:p>
            <a:r>
              <a:rPr lang="en-US" dirty="0" smtClean="0"/>
              <a:t>6. If I’m in a coma, I want to spend every last cent in case I wake up later</a:t>
            </a:r>
          </a:p>
          <a:p>
            <a:r>
              <a:rPr lang="en-US" dirty="0" smtClean="0"/>
              <a:t>7. I owe my financial success to the government and I want to give back </a:t>
            </a:r>
            <a:endParaRPr lang="en-US" dirty="0"/>
          </a:p>
        </p:txBody>
      </p:sp>
    </p:spTree>
    <p:extLst>
      <p:ext uri="{BB962C8B-B14F-4D97-AF65-F5344CB8AC3E}">
        <p14:creationId xmlns:p14="http://schemas.microsoft.com/office/powerpoint/2010/main" val="731039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2989" y="764373"/>
            <a:ext cx="10233212" cy="1293028"/>
          </a:xfrm>
        </p:spPr>
        <p:txBody>
          <a:bodyPr/>
          <a:lstStyle/>
          <a:p>
            <a:r>
              <a:rPr lang="en-US" dirty="0" smtClean="0"/>
              <a:t>If your spouse beats you to </a:t>
            </a:r>
            <a:r>
              <a:rPr lang="en-US" smtClean="0"/>
              <a:t>the finish</a:t>
            </a:r>
            <a:endParaRPr lang="en-US" dirty="0"/>
          </a:p>
        </p:txBody>
      </p:sp>
      <p:sp>
        <p:nvSpPr>
          <p:cNvPr id="3" name="Content Placeholder 2"/>
          <p:cNvSpPr>
            <a:spLocks noGrp="1"/>
          </p:cNvSpPr>
          <p:nvPr>
            <p:ph idx="1"/>
          </p:nvPr>
        </p:nvSpPr>
        <p:spPr/>
        <p:txBody>
          <a:bodyPr/>
          <a:lstStyle/>
          <a:p>
            <a:r>
              <a:rPr lang="en-US" dirty="0" smtClean="0"/>
              <a:t>Locate the will</a:t>
            </a:r>
          </a:p>
          <a:p>
            <a:r>
              <a:rPr lang="en-US" dirty="0" smtClean="0"/>
              <a:t>Notify your spouse’s employer</a:t>
            </a:r>
          </a:p>
          <a:p>
            <a:r>
              <a:rPr lang="en-US" dirty="0" smtClean="0"/>
              <a:t>Check with HR regarding benefits</a:t>
            </a:r>
          </a:p>
          <a:p>
            <a:r>
              <a:rPr lang="en-US" dirty="0" smtClean="0"/>
              <a:t>Notify your employer</a:t>
            </a:r>
          </a:p>
          <a:p>
            <a:r>
              <a:rPr lang="en-US" dirty="0" smtClean="0"/>
              <a:t>Request lots of copies of death certificates</a:t>
            </a:r>
          </a:p>
          <a:p>
            <a:r>
              <a:rPr lang="en-US" dirty="0" smtClean="0"/>
              <a:t>Notify all insurance companies and ask about benefits for beneficiaries</a:t>
            </a:r>
          </a:p>
          <a:p>
            <a:r>
              <a:rPr lang="en-US" dirty="0" smtClean="0"/>
              <a:t>Notify the Social Security Administration </a:t>
            </a:r>
          </a:p>
        </p:txBody>
      </p:sp>
    </p:spTree>
    <p:extLst>
      <p:ext uri="{BB962C8B-B14F-4D97-AF65-F5344CB8AC3E}">
        <p14:creationId xmlns:p14="http://schemas.microsoft.com/office/powerpoint/2010/main" val="12055824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1271" y="764373"/>
            <a:ext cx="10304929" cy="1293028"/>
          </a:xfrm>
        </p:spPr>
        <p:txBody>
          <a:bodyPr/>
          <a:lstStyle/>
          <a:p>
            <a:r>
              <a:rPr lang="en-US" dirty="0" smtClean="0"/>
              <a:t>If your spouse </a:t>
            </a:r>
            <a:r>
              <a:rPr lang="en-US" smtClean="0"/>
              <a:t>beats you to the finish </a:t>
            </a:r>
            <a:endParaRPr lang="en-US"/>
          </a:p>
        </p:txBody>
      </p:sp>
      <p:sp>
        <p:nvSpPr>
          <p:cNvPr id="3" name="Content Placeholder 2"/>
          <p:cNvSpPr>
            <a:spLocks noGrp="1"/>
          </p:cNvSpPr>
          <p:nvPr>
            <p:ph idx="1"/>
          </p:nvPr>
        </p:nvSpPr>
        <p:spPr/>
        <p:txBody>
          <a:bodyPr/>
          <a:lstStyle/>
          <a:p>
            <a:r>
              <a:rPr lang="en-US" dirty="0" smtClean="0"/>
              <a:t>Change property titles </a:t>
            </a:r>
          </a:p>
          <a:p>
            <a:r>
              <a:rPr lang="en-US" dirty="0" smtClean="0"/>
              <a:t>Change titles on all jointly held bank and credit accounts </a:t>
            </a:r>
          </a:p>
          <a:p>
            <a:r>
              <a:rPr lang="en-US" dirty="0" smtClean="0"/>
              <a:t>Send a letter to the 3 credit bureaus: Equifax, Experian, Transunion</a:t>
            </a:r>
          </a:p>
          <a:p>
            <a:r>
              <a:rPr lang="en-US" dirty="0" smtClean="0"/>
              <a:t>Notify your estate planners: accountant, tax preparer, financial advisor, </a:t>
            </a:r>
            <a:r>
              <a:rPr lang="en-US" dirty="0" err="1" smtClean="0"/>
              <a:t>atty</a:t>
            </a:r>
            <a:endParaRPr lang="en-US" dirty="0" smtClean="0"/>
          </a:p>
          <a:p>
            <a:r>
              <a:rPr lang="en-US" dirty="0" smtClean="0"/>
              <a:t>If there is a child in college—contact the financial aid office </a:t>
            </a:r>
          </a:p>
          <a:p>
            <a:r>
              <a:rPr lang="en-US" dirty="0" smtClean="0"/>
              <a:t>Close email accounts and delete or memorialize social media accounts</a:t>
            </a:r>
          </a:p>
          <a:p>
            <a:r>
              <a:rPr lang="en-US" dirty="0" smtClean="0"/>
              <a:t>Review the bills and payment schedules </a:t>
            </a:r>
            <a:endParaRPr lang="en-US" dirty="0"/>
          </a:p>
        </p:txBody>
      </p:sp>
    </p:spTree>
    <p:extLst>
      <p:ext uri="{BB962C8B-B14F-4D97-AF65-F5344CB8AC3E}">
        <p14:creationId xmlns:p14="http://schemas.microsoft.com/office/powerpoint/2010/main" val="6564165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0918" y="764373"/>
            <a:ext cx="10215282" cy="1293028"/>
          </a:xfrm>
        </p:spPr>
        <p:txBody>
          <a:bodyPr/>
          <a:lstStyle/>
          <a:p>
            <a:r>
              <a:rPr lang="en-US" dirty="0" smtClean="0"/>
              <a:t>If your spouse </a:t>
            </a:r>
            <a:r>
              <a:rPr lang="en-US" smtClean="0"/>
              <a:t>beats you to the finish </a:t>
            </a:r>
            <a:endParaRPr lang="en-US"/>
          </a:p>
        </p:txBody>
      </p:sp>
      <p:sp>
        <p:nvSpPr>
          <p:cNvPr id="3" name="Content Placeholder 2"/>
          <p:cNvSpPr>
            <a:spLocks noGrp="1"/>
          </p:cNvSpPr>
          <p:nvPr>
            <p:ph idx="1"/>
          </p:nvPr>
        </p:nvSpPr>
        <p:spPr/>
        <p:txBody>
          <a:bodyPr/>
          <a:lstStyle/>
          <a:p>
            <a:r>
              <a:rPr lang="en-US" dirty="0" smtClean="0"/>
              <a:t>Assess how your income and expense will change</a:t>
            </a:r>
          </a:p>
          <a:p>
            <a:pPr lvl="1"/>
            <a:r>
              <a:rPr lang="en-US" dirty="0" smtClean="0"/>
              <a:t>Mortgage won’t change </a:t>
            </a:r>
          </a:p>
          <a:p>
            <a:r>
              <a:rPr lang="en-US" dirty="0" smtClean="0"/>
              <a:t>Avoid making major decisions for a year</a:t>
            </a:r>
          </a:p>
          <a:p>
            <a:pPr lvl="1"/>
            <a:r>
              <a:rPr lang="en-US" dirty="0" smtClean="0"/>
              <a:t>Selling your house, or a lump sum investment</a:t>
            </a:r>
          </a:p>
          <a:p>
            <a:pPr lvl="1"/>
            <a:r>
              <a:rPr lang="en-US" dirty="0" smtClean="0"/>
              <a:t>Give yourself permission to be emotional and understand that you are grieving</a:t>
            </a:r>
          </a:p>
          <a:p>
            <a:r>
              <a:rPr lang="en-US" dirty="0" smtClean="0"/>
              <a:t>We all grieve differently, no shame in taking time to process</a:t>
            </a:r>
          </a:p>
        </p:txBody>
      </p:sp>
    </p:spTree>
    <p:extLst>
      <p:ext uri="{BB962C8B-B14F-4D97-AF65-F5344CB8AC3E}">
        <p14:creationId xmlns:p14="http://schemas.microsoft.com/office/powerpoint/2010/main" val="15613436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Alaska Court self help </a:t>
            </a:r>
            <a:endParaRPr lang="en-US" dirty="0"/>
          </a:p>
        </p:txBody>
      </p:sp>
      <p:sp>
        <p:nvSpPr>
          <p:cNvPr id="3" name="Content Placeholder 2"/>
          <p:cNvSpPr>
            <a:spLocks noGrp="1"/>
          </p:cNvSpPr>
          <p:nvPr>
            <p:ph idx="1"/>
          </p:nvPr>
        </p:nvSpPr>
        <p:spPr/>
        <p:txBody>
          <a:bodyPr/>
          <a:lstStyle/>
          <a:p>
            <a:r>
              <a:rPr lang="en-US" dirty="0">
                <a:hlinkClick r:id="rId2"/>
              </a:rPr>
              <a:t>https://</a:t>
            </a:r>
            <a:r>
              <a:rPr lang="en-US" dirty="0" smtClean="0">
                <a:hlinkClick r:id="rId2"/>
              </a:rPr>
              <a:t>courts.alaska.gov/shc/index.htm</a:t>
            </a:r>
            <a:endParaRPr lang="en-US" dirty="0" smtClean="0"/>
          </a:p>
          <a:p>
            <a:endParaRPr lang="en-US" dirty="0"/>
          </a:p>
          <a:p>
            <a:r>
              <a:rPr lang="en-US" dirty="0" smtClean="0"/>
              <a:t>Click </a:t>
            </a:r>
            <a:r>
              <a:rPr lang="en-US" smtClean="0"/>
              <a:t>on Estates</a:t>
            </a:r>
            <a:endParaRPr lang="en-US"/>
          </a:p>
        </p:txBody>
      </p:sp>
    </p:spTree>
    <p:extLst>
      <p:ext uri="{BB962C8B-B14F-4D97-AF65-F5344CB8AC3E}">
        <p14:creationId xmlns:p14="http://schemas.microsoft.com/office/powerpoint/2010/main" val="446537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 10 continued </a:t>
            </a:r>
            <a:endParaRPr lang="en-US" dirty="0"/>
          </a:p>
        </p:txBody>
      </p:sp>
      <p:sp>
        <p:nvSpPr>
          <p:cNvPr id="3" name="Content Placeholder 2"/>
          <p:cNvSpPr>
            <a:spLocks noGrp="1"/>
          </p:cNvSpPr>
          <p:nvPr>
            <p:ph idx="1"/>
          </p:nvPr>
        </p:nvSpPr>
        <p:spPr/>
        <p:txBody>
          <a:bodyPr/>
          <a:lstStyle/>
          <a:p>
            <a:r>
              <a:rPr lang="en-US" dirty="0" smtClean="0"/>
              <a:t>8. I worked hard for my $ and I want my spouse and kids to work hard after I’m gone too</a:t>
            </a:r>
          </a:p>
          <a:p>
            <a:r>
              <a:rPr lang="en-US" dirty="0" smtClean="0"/>
              <a:t>9. Congress and the President  are so careful when it comes to $, I’d like them to invest mine through taxes</a:t>
            </a:r>
          </a:p>
          <a:p>
            <a:r>
              <a:rPr lang="en-US" dirty="0" smtClean="0"/>
              <a:t>10. I have heard that some lawyers are struggling lately, so I want to be sure they get as much of the estate as they can. </a:t>
            </a:r>
            <a:endParaRPr lang="en-US" dirty="0"/>
          </a:p>
        </p:txBody>
      </p:sp>
    </p:spTree>
    <p:extLst>
      <p:ext uri="{BB962C8B-B14F-4D97-AF65-F5344CB8AC3E}">
        <p14:creationId xmlns:p14="http://schemas.microsoft.com/office/powerpoint/2010/main" val="641951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Transfer of property </a:t>
            </a:r>
            <a:endParaRPr lang="en-US" dirty="0"/>
          </a:p>
        </p:txBody>
      </p:sp>
      <p:sp>
        <p:nvSpPr>
          <p:cNvPr id="3" name="Content Placeholder 2"/>
          <p:cNvSpPr>
            <a:spLocks noGrp="1"/>
          </p:cNvSpPr>
          <p:nvPr>
            <p:ph idx="1"/>
          </p:nvPr>
        </p:nvSpPr>
        <p:spPr/>
        <p:txBody>
          <a:bodyPr/>
          <a:lstStyle/>
          <a:p>
            <a:r>
              <a:rPr lang="en-US" dirty="0" smtClean="0"/>
              <a:t>Talk to an estate planning lawyer about making a Will or Trust</a:t>
            </a:r>
          </a:p>
          <a:p>
            <a:r>
              <a:rPr lang="en-US" dirty="0" smtClean="0"/>
              <a:t>Make a stock will if you own Native (ANCSA) stock</a:t>
            </a:r>
          </a:p>
          <a:p>
            <a:r>
              <a:rPr lang="en-US" dirty="0" smtClean="0"/>
              <a:t>Make financial and living arrangements for children</a:t>
            </a:r>
          </a:p>
          <a:p>
            <a:r>
              <a:rPr lang="en-US" dirty="0" smtClean="0"/>
              <a:t>Make a list of property, deeds, important documents, finances</a:t>
            </a:r>
          </a:p>
          <a:p>
            <a:r>
              <a:rPr lang="en-US" dirty="0" smtClean="0"/>
              <a:t>Make sure your property is titled how you want </a:t>
            </a:r>
          </a:p>
          <a:p>
            <a:r>
              <a:rPr lang="en-US" dirty="0" smtClean="0"/>
              <a:t>Describe your funeral arrangements</a:t>
            </a:r>
          </a:p>
          <a:p>
            <a:r>
              <a:rPr lang="en-US" dirty="0" smtClean="0"/>
              <a:t>Tell someone where your originals can be found </a:t>
            </a:r>
            <a:endParaRPr lang="en-US" dirty="0"/>
          </a:p>
        </p:txBody>
      </p:sp>
    </p:spTree>
    <p:extLst>
      <p:ext uri="{BB962C8B-B14F-4D97-AF65-F5344CB8AC3E}">
        <p14:creationId xmlns:p14="http://schemas.microsoft.com/office/powerpoint/2010/main" val="2472984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Estate lawyer </a:t>
            </a:r>
            <a:endParaRPr lang="en-US" dirty="0"/>
          </a:p>
        </p:txBody>
      </p:sp>
      <p:sp>
        <p:nvSpPr>
          <p:cNvPr id="3" name="Content Placeholder 2"/>
          <p:cNvSpPr>
            <a:spLocks noGrp="1"/>
          </p:cNvSpPr>
          <p:nvPr>
            <p:ph idx="1"/>
          </p:nvPr>
        </p:nvSpPr>
        <p:spPr/>
        <p:txBody>
          <a:bodyPr/>
          <a:lstStyle/>
          <a:p>
            <a:r>
              <a:rPr lang="en-US" dirty="0" smtClean="0"/>
              <a:t>Not just for the super rich </a:t>
            </a:r>
          </a:p>
          <a:p>
            <a:r>
              <a:rPr lang="en-US" dirty="0" smtClean="0"/>
              <a:t>A </a:t>
            </a:r>
            <a:r>
              <a:rPr lang="en-US" dirty="0"/>
              <a:t>lawyer can help you decide between a </a:t>
            </a:r>
            <a:r>
              <a:rPr lang="en-US" dirty="0" smtClean="0"/>
              <a:t>will or a trust </a:t>
            </a:r>
          </a:p>
          <a:p>
            <a:r>
              <a:rPr lang="en-US" dirty="0"/>
              <a:t>M</a:t>
            </a:r>
            <a:r>
              <a:rPr lang="en-US" dirty="0" smtClean="0"/>
              <a:t>ake </a:t>
            </a:r>
            <a:r>
              <a:rPr lang="en-US" dirty="0"/>
              <a:t>sure that the document is valid under Alaska law and prepare a document that follows your wishes</a:t>
            </a:r>
            <a:r>
              <a:rPr lang="en-US" dirty="0" smtClean="0"/>
              <a:t>.</a:t>
            </a:r>
          </a:p>
          <a:p>
            <a:r>
              <a:rPr lang="en-US" dirty="0" smtClean="0"/>
              <a:t> </a:t>
            </a:r>
            <a:r>
              <a:rPr lang="en-US" dirty="0"/>
              <a:t>A properly prepared </a:t>
            </a:r>
            <a:r>
              <a:rPr lang="en-US" dirty="0" smtClean="0"/>
              <a:t>will </a:t>
            </a:r>
            <a:r>
              <a:rPr lang="en-US" dirty="0"/>
              <a:t>or trust can avoid long and costly battles over </a:t>
            </a:r>
            <a:r>
              <a:rPr lang="en-US" dirty="0" smtClean="0"/>
              <a:t>your</a:t>
            </a:r>
            <a:r>
              <a:rPr lang="en-US" dirty="0"/>
              <a:t> </a:t>
            </a:r>
            <a:r>
              <a:rPr lang="en-US" dirty="0" smtClean="0"/>
              <a:t>estate and minor children</a:t>
            </a:r>
            <a:r>
              <a:rPr lang="en-US" dirty="0"/>
              <a:t>, save your relatives heartache and accomplish what you wanted in the first place</a:t>
            </a:r>
            <a:r>
              <a:rPr lang="en-US" dirty="0" smtClean="0"/>
              <a:t>.</a:t>
            </a:r>
          </a:p>
        </p:txBody>
      </p:sp>
    </p:spTree>
    <p:extLst>
      <p:ext uri="{BB962C8B-B14F-4D97-AF65-F5344CB8AC3E}">
        <p14:creationId xmlns:p14="http://schemas.microsoft.com/office/powerpoint/2010/main" val="16211164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in a will anyways?</a:t>
            </a:r>
            <a:endParaRPr lang="en-US" dirty="0"/>
          </a:p>
        </p:txBody>
      </p:sp>
      <p:sp>
        <p:nvSpPr>
          <p:cNvPr id="3" name="Content Placeholder 2"/>
          <p:cNvSpPr>
            <a:spLocks noGrp="1"/>
          </p:cNvSpPr>
          <p:nvPr>
            <p:ph idx="1"/>
          </p:nvPr>
        </p:nvSpPr>
        <p:spPr/>
        <p:txBody>
          <a:bodyPr/>
          <a:lstStyle/>
          <a:p>
            <a:r>
              <a:rPr lang="en-US" dirty="0" smtClean="0"/>
              <a:t>A</a:t>
            </a:r>
            <a:r>
              <a:rPr lang="en-US" dirty="0"/>
              <a:t> </a:t>
            </a:r>
            <a:r>
              <a:rPr lang="en-US" dirty="0" smtClean="0"/>
              <a:t>trust or will allows </a:t>
            </a:r>
            <a:r>
              <a:rPr lang="en-US" dirty="0"/>
              <a:t>you to make decisions about things that happen after your </a:t>
            </a:r>
            <a:r>
              <a:rPr lang="en-US" dirty="0" smtClean="0"/>
              <a:t>death</a:t>
            </a:r>
          </a:p>
          <a:p>
            <a:r>
              <a:rPr lang="en-US" dirty="0" smtClean="0"/>
              <a:t>who </a:t>
            </a:r>
            <a:r>
              <a:rPr lang="en-US" dirty="0"/>
              <a:t>collects and manages your </a:t>
            </a:r>
            <a:r>
              <a:rPr lang="en-US" dirty="0" smtClean="0"/>
              <a:t>property</a:t>
            </a:r>
          </a:p>
          <a:p>
            <a:r>
              <a:rPr lang="en-US" dirty="0" smtClean="0"/>
              <a:t>who </a:t>
            </a:r>
            <a:r>
              <a:rPr lang="en-US" dirty="0"/>
              <a:t>receives your property and how a person receives your property. </a:t>
            </a:r>
            <a:endParaRPr lang="en-US" dirty="0" smtClean="0"/>
          </a:p>
          <a:p>
            <a:r>
              <a:rPr lang="en-US" dirty="0" smtClean="0"/>
              <a:t>A </a:t>
            </a:r>
            <a:r>
              <a:rPr lang="en-US" dirty="0"/>
              <a:t>Will also allows you to decide who will take care of </a:t>
            </a:r>
            <a:r>
              <a:rPr lang="en-US" dirty="0" smtClean="0"/>
              <a:t>your</a:t>
            </a:r>
            <a:r>
              <a:rPr lang="en-US" dirty="0"/>
              <a:t> </a:t>
            </a:r>
            <a:r>
              <a:rPr lang="en-US" dirty="0" smtClean="0"/>
              <a:t>minor children</a:t>
            </a:r>
            <a:r>
              <a:rPr lang="en-US" dirty="0"/>
              <a:t>. </a:t>
            </a:r>
            <a:endParaRPr lang="en-US" dirty="0" smtClean="0"/>
          </a:p>
          <a:p>
            <a:r>
              <a:rPr lang="en-US" dirty="0" smtClean="0"/>
              <a:t>Without </a:t>
            </a:r>
            <a:r>
              <a:rPr lang="en-US" dirty="0"/>
              <a:t>a Will or a trust, the state of Alaska or a court will make these decisions for you in a way that may not be what you wanted.</a:t>
            </a:r>
          </a:p>
        </p:txBody>
      </p:sp>
    </p:spTree>
    <p:extLst>
      <p:ext uri="{BB962C8B-B14F-4D97-AF65-F5344CB8AC3E}">
        <p14:creationId xmlns:p14="http://schemas.microsoft.com/office/powerpoint/2010/main" val="1023533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makes a will?</a:t>
            </a:r>
            <a:endParaRPr lang="en-US" dirty="0"/>
          </a:p>
        </p:txBody>
      </p:sp>
      <p:sp>
        <p:nvSpPr>
          <p:cNvPr id="3" name="Content Placeholder 2"/>
          <p:cNvSpPr>
            <a:spLocks noGrp="1"/>
          </p:cNvSpPr>
          <p:nvPr>
            <p:ph idx="1"/>
          </p:nvPr>
        </p:nvSpPr>
        <p:spPr/>
        <p:txBody>
          <a:bodyPr/>
          <a:lstStyle/>
          <a:p>
            <a:r>
              <a:rPr lang="en-US" dirty="0"/>
              <a:t>Written.</a:t>
            </a:r>
          </a:p>
          <a:p>
            <a:r>
              <a:rPr lang="en-US" dirty="0"/>
              <a:t>Made by a person 18 years or older.</a:t>
            </a:r>
          </a:p>
          <a:p>
            <a:r>
              <a:rPr lang="en-US" dirty="0"/>
              <a:t>Made by a person of sound mind.</a:t>
            </a:r>
          </a:p>
          <a:p>
            <a:r>
              <a:rPr lang="en-US" dirty="0"/>
              <a:t>Signed by the person making the Will.</a:t>
            </a:r>
          </a:p>
          <a:p>
            <a:r>
              <a:rPr lang="en-US" dirty="0"/>
              <a:t>Signed by two witnesses within a reasonable time after they watch the person sign the Will or after the person making the Will tells the witnesses that the signature on the Will belongs to him or her.</a:t>
            </a:r>
          </a:p>
          <a:p>
            <a:endParaRPr lang="en-US" dirty="0"/>
          </a:p>
        </p:txBody>
      </p:sp>
    </p:spTree>
    <p:extLst>
      <p:ext uri="{BB962C8B-B14F-4D97-AF65-F5344CB8AC3E}">
        <p14:creationId xmlns:p14="http://schemas.microsoft.com/office/powerpoint/2010/main" val="21072692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Native Stock </a:t>
            </a:r>
            <a:endParaRPr lang="en-US" dirty="0"/>
          </a:p>
        </p:txBody>
      </p:sp>
      <p:sp>
        <p:nvSpPr>
          <p:cNvPr id="3" name="Content Placeholder 2"/>
          <p:cNvSpPr>
            <a:spLocks noGrp="1"/>
          </p:cNvSpPr>
          <p:nvPr>
            <p:ph idx="1"/>
          </p:nvPr>
        </p:nvSpPr>
        <p:spPr/>
        <p:txBody>
          <a:bodyPr/>
          <a:lstStyle/>
          <a:p>
            <a:r>
              <a:rPr lang="en-US" dirty="0"/>
              <a:t>If you own Native corporation stock created under the Alaska Native Claims Settlement Act (ANCSA), you should complete the "stock will" by filling in the blanks on the back of your stock certificate. </a:t>
            </a:r>
            <a:endParaRPr lang="en-US" dirty="0" smtClean="0"/>
          </a:p>
          <a:p>
            <a:r>
              <a:rPr lang="en-US" dirty="0" smtClean="0"/>
              <a:t>This </a:t>
            </a:r>
            <a:r>
              <a:rPr lang="en-US" dirty="0"/>
              <a:t>is the simplest and most certain way to make sure that the stock passes to the persons who you want to receive it when you die</a:t>
            </a:r>
            <a:r>
              <a:rPr lang="en-US" dirty="0" smtClean="0"/>
              <a:t>.</a:t>
            </a:r>
          </a:p>
          <a:p>
            <a:r>
              <a:rPr lang="en-US" dirty="0" smtClean="0"/>
              <a:t> </a:t>
            </a:r>
            <a:r>
              <a:rPr lang="en-US" dirty="0"/>
              <a:t>Many Native corporations also have separate testamentary forms that can be used in addition to the back of the original stock certificate. </a:t>
            </a:r>
            <a:endParaRPr lang="en-US" dirty="0" smtClean="0"/>
          </a:p>
          <a:p>
            <a:r>
              <a:rPr lang="en-US" dirty="0" smtClean="0"/>
              <a:t>If </a:t>
            </a:r>
            <a:r>
              <a:rPr lang="en-US" dirty="0"/>
              <a:t>you have questions about how to fill out the stock will or whether there is a separate testamentary form, the Native corporation which issued the stock will help you.</a:t>
            </a:r>
          </a:p>
        </p:txBody>
      </p:sp>
    </p:spTree>
    <p:extLst>
      <p:ext uri="{BB962C8B-B14F-4D97-AF65-F5344CB8AC3E}">
        <p14:creationId xmlns:p14="http://schemas.microsoft.com/office/powerpoint/2010/main" val="8521938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Fishing permits</a:t>
            </a:r>
            <a:endParaRPr lang="en-US" dirty="0"/>
          </a:p>
        </p:txBody>
      </p:sp>
      <p:sp>
        <p:nvSpPr>
          <p:cNvPr id="3" name="Content Placeholder 2"/>
          <p:cNvSpPr>
            <a:spLocks noGrp="1"/>
          </p:cNvSpPr>
          <p:nvPr>
            <p:ph idx="1"/>
          </p:nvPr>
        </p:nvSpPr>
        <p:spPr/>
        <p:txBody>
          <a:bodyPr/>
          <a:lstStyle/>
          <a:p>
            <a:r>
              <a:rPr lang="en-US" dirty="0"/>
              <a:t>Many commercial fisheries in the State of Alaska require a special "limited entry" permit in order to participate. Some of these permits can be quite valuable. Prices are set according to the free market. </a:t>
            </a:r>
            <a:endParaRPr lang="en-US" dirty="0" smtClean="0"/>
          </a:p>
          <a:p>
            <a:r>
              <a:rPr lang="en-US" b="1" dirty="0" smtClean="0"/>
              <a:t>A </a:t>
            </a:r>
            <a:r>
              <a:rPr lang="en-US" b="1" dirty="0"/>
              <a:t>limited entry fishing permit can only be left to one person.</a:t>
            </a:r>
            <a:r>
              <a:rPr lang="en-US" dirty="0"/>
              <a:t> The law will not allow the permit to be divided among your spouse and children. </a:t>
            </a:r>
            <a:endParaRPr lang="en-US" dirty="0" smtClean="0"/>
          </a:p>
          <a:p>
            <a:r>
              <a:rPr lang="en-US" dirty="0" smtClean="0"/>
              <a:t>If </a:t>
            </a:r>
            <a:r>
              <a:rPr lang="en-US" dirty="0"/>
              <a:t>you do not mention the permit in your </a:t>
            </a:r>
            <a:r>
              <a:rPr lang="en-US" dirty="0" smtClean="0"/>
              <a:t>will </a:t>
            </a:r>
            <a:r>
              <a:rPr lang="en-US" dirty="0"/>
              <a:t>or if you have no Will, the permit will go to your spouse. If you have no spouse, the permit will probably need to be sold unless you only have one </a:t>
            </a:r>
            <a:r>
              <a:rPr lang="en-US" dirty="0" smtClean="0"/>
              <a:t>heir or</a:t>
            </a:r>
            <a:r>
              <a:rPr lang="en-US" dirty="0"/>
              <a:t>, if you have more than one heir, all of the heirs agree who should get the permit.</a:t>
            </a:r>
          </a:p>
        </p:txBody>
      </p:sp>
    </p:spTree>
    <p:extLst>
      <p:ext uri="{BB962C8B-B14F-4D97-AF65-F5344CB8AC3E}">
        <p14:creationId xmlns:p14="http://schemas.microsoft.com/office/powerpoint/2010/main" val="1141403798"/>
      </p:ext>
    </p:extLst>
  </p:cSld>
  <p:clrMapOvr>
    <a:masterClrMapping/>
  </p:clrMapOvr>
  <p:timing>
    <p:tnLst>
      <p:par>
        <p:cTn id="1" dur="indefinite" restart="never" nodeType="tmRoot"/>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67</TotalTime>
  <Words>1282</Words>
  <Application>Microsoft Macintosh PowerPoint</Application>
  <PresentationFormat>Widescreen</PresentationFormat>
  <Paragraphs>149</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Century Gothic</vt:lpstr>
      <vt:lpstr>Arial</vt:lpstr>
      <vt:lpstr>Vapor Trail</vt:lpstr>
      <vt:lpstr>Break In case of emergency</vt:lpstr>
      <vt:lpstr>Top 10 Reasons not to have an estate plan </vt:lpstr>
      <vt:lpstr>Top 10 continued </vt:lpstr>
      <vt:lpstr>Transfer of property </vt:lpstr>
      <vt:lpstr>Estate lawyer </vt:lpstr>
      <vt:lpstr>What’s in a will anyways?</vt:lpstr>
      <vt:lpstr>What makes a will?</vt:lpstr>
      <vt:lpstr>Native Stock </vt:lpstr>
      <vt:lpstr>Fishing permits</vt:lpstr>
      <vt:lpstr>List your assets</vt:lpstr>
      <vt:lpstr>List your assets continued</vt:lpstr>
      <vt:lpstr>Property </vt:lpstr>
      <vt:lpstr>Property continued</vt:lpstr>
      <vt:lpstr>Property locations</vt:lpstr>
      <vt:lpstr>Financial advisors </vt:lpstr>
      <vt:lpstr>Electronic information </vt:lpstr>
      <vt:lpstr>Funeral arrangements</vt:lpstr>
      <vt:lpstr>Safeguard your documents</vt:lpstr>
      <vt:lpstr>Safeguard your documents</vt:lpstr>
      <vt:lpstr>If your spouse beats you to the finish</vt:lpstr>
      <vt:lpstr>If your spouse beats you to the finish </vt:lpstr>
      <vt:lpstr>If your spouse beats you to the finish </vt:lpstr>
      <vt:lpstr>Alaska Court self help </vt:lpstr>
    </vt:vector>
  </TitlesOfParts>
  <Company/>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case of emergency</dc:title>
  <dc:creator>Torres, Nicholas R (LAW)</dc:creator>
  <cp:lastModifiedBy>Torres, Nicholas R (LAW)</cp:lastModifiedBy>
  <cp:revision>9</cp:revision>
  <dcterms:created xsi:type="dcterms:W3CDTF">2022-05-21T07:00:47Z</dcterms:created>
  <dcterms:modified xsi:type="dcterms:W3CDTF">2022-05-25T06:01:31Z</dcterms:modified>
</cp:coreProperties>
</file>